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10"/>
  </p:normalViewPr>
  <p:slideViewPr>
    <p:cSldViewPr snapToGrid="0" snapToObjects="1">
      <p:cViewPr varScale="1">
        <p:scale>
          <a:sx n="67" d="100"/>
          <a:sy n="67" d="100"/>
        </p:scale>
        <p:origin x="75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3481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txBody>
          <a:bodyPr/>
          <a:lstStyle/>
          <a:p>
            <a:endParaRPr lang="en-IN" dirty="0"/>
          </a:p>
        </p:txBody>
      </p:sp>
      <p:sp>
        <p:nvSpPr>
          <p:cNvPr id="5" name="Text 2"/>
          <p:cNvSpPr/>
          <p:nvPr/>
        </p:nvSpPr>
        <p:spPr>
          <a:xfrm>
            <a:off x="833199" y="2937272"/>
            <a:ext cx="7477601" cy="1666399"/>
          </a:xfrm>
          <a:prstGeom prst="rect">
            <a:avLst/>
          </a:prstGeom>
          <a:noFill/>
          <a:ln/>
        </p:spPr>
        <p:txBody>
          <a:bodyPr wrap="square" rtlCol="0" anchor="t"/>
          <a:lstStyle/>
          <a:p>
            <a:pPr marL="0" indent="0">
              <a:lnSpc>
                <a:spcPts val="6561"/>
              </a:lnSpc>
              <a:buNone/>
            </a:pPr>
            <a:r>
              <a:rPr lang="en-US" sz="5249" b="1" kern="0" spc="-157" dirty="0">
                <a:solidFill>
                  <a:srgbClr val="591CE6"/>
                </a:solidFill>
                <a:latin typeface="p22-mackinac-pro" pitchFamily="34" charset="0"/>
                <a:ea typeface="p22-mackinac-pro" pitchFamily="34" charset="-122"/>
                <a:cs typeface="p22-mackinac-pro" pitchFamily="34" charset="-120"/>
              </a:rPr>
              <a:t>Drainage ditches</a:t>
            </a:r>
          </a:p>
          <a:p>
            <a:pPr marL="0" indent="0">
              <a:lnSpc>
                <a:spcPts val="6561"/>
              </a:lnSpc>
              <a:buNone/>
            </a:pPr>
            <a:r>
              <a:rPr lang="en-US" sz="5249" b="1" kern="0" spc="-157" dirty="0">
                <a:solidFill>
                  <a:srgbClr val="591CE6"/>
                </a:solidFill>
                <a:latin typeface="p22-mackinac-pro" pitchFamily="34" charset="0"/>
                <a:ea typeface="p22-mackinac-pro" pitchFamily="34" charset="-122"/>
                <a:cs typeface="p22-mackinac-pro" pitchFamily="34" charset="-120"/>
              </a:rPr>
              <a:t>Project</a:t>
            </a:r>
            <a:endParaRPr lang="en-US" sz="5249" dirty="0"/>
          </a:p>
        </p:txBody>
      </p:sp>
      <p:sp>
        <p:nvSpPr>
          <p:cNvPr id="6" name="Text 3"/>
          <p:cNvSpPr/>
          <p:nvPr/>
        </p:nvSpPr>
        <p:spPr>
          <a:xfrm>
            <a:off x="833199" y="4936927"/>
            <a:ext cx="7477601" cy="355402"/>
          </a:xfrm>
          <a:prstGeom prst="rect">
            <a:avLst/>
          </a:prstGeom>
          <a:noFill/>
          <a:ln/>
        </p:spPr>
        <p:txBody>
          <a:bodyPr wrap="none" rtlCol="0" anchor="t"/>
          <a:lstStyle/>
          <a:p>
            <a:pPr marL="0" indent="0">
              <a:lnSpc>
                <a:spcPts val="2799"/>
              </a:lnSpc>
              <a:buNone/>
            </a:pPr>
            <a:r>
              <a:rPr lang="en-US" sz="1600" b="0" i="0" dirty="0">
                <a:solidFill>
                  <a:srgbClr val="0D0D0D"/>
                </a:solidFill>
                <a:effectLst/>
                <a:latin typeface="Söhne"/>
              </a:rPr>
              <a:t>Implementing a comprehensive maintenance and upgrade program for drainage ditches</a:t>
            </a:r>
          </a:p>
          <a:p>
            <a:pPr marL="0" indent="0">
              <a:lnSpc>
                <a:spcPts val="2799"/>
              </a:lnSpc>
              <a:buNone/>
            </a:pPr>
            <a:r>
              <a:rPr lang="en-US" sz="1600" b="0" i="0" dirty="0">
                <a:solidFill>
                  <a:srgbClr val="0D0D0D"/>
                </a:solidFill>
                <a:effectLst/>
                <a:latin typeface="Söhne"/>
              </a:rPr>
              <a:t> to optimize water flow and mitigate environmental risks.</a:t>
            </a:r>
            <a:endParaRPr lang="en-US" sz="1750" dirty="0"/>
          </a:p>
        </p:txBody>
      </p:sp>
      <p:pic>
        <p:nvPicPr>
          <p:cNvPr id="8" name="Picture 7">
            <a:extLst>
              <a:ext uri="{FF2B5EF4-FFF2-40B4-BE49-F238E27FC236}">
                <a16:creationId xmlns:a16="http://schemas.microsoft.com/office/drawing/2014/main" id="{C284919C-7C7A-D5BE-8190-AEDB95F81782}"/>
              </a:ext>
            </a:extLst>
          </p:cNvPr>
          <p:cNvPicPr>
            <a:picLocks noChangeAspect="1"/>
          </p:cNvPicPr>
          <p:nvPr/>
        </p:nvPicPr>
        <p:blipFill>
          <a:blip r:embed="rId3"/>
          <a:stretch>
            <a:fillRect/>
          </a:stretch>
        </p:blipFill>
        <p:spPr>
          <a:xfrm>
            <a:off x="8310800" y="372621"/>
            <a:ext cx="5568550" cy="3577680"/>
          </a:xfrm>
          <a:prstGeom prst="rect">
            <a:avLst/>
          </a:prstGeom>
        </p:spPr>
      </p:pic>
      <p:pic>
        <p:nvPicPr>
          <p:cNvPr id="10" name="Picture 9">
            <a:extLst>
              <a:ext uri="{FF2B5EF4-FFF2-40B4-BE49-F238E27FC236}">
                <a16:creationId xmlns:a16="http://schemas.microsoft.com/office/drawing/2014/main" id="{72ACBA4B-4139-42C2-BCDD-FEA44B0F8DBC}"/>
              </a:ext>
            </a:extLst>
          </p:cNvPr>
          <p:cNvPicPr>
            <a:picLocks noChangeAspect="1"/>
          </p:cNvPicPr>
          <p:nvPr/>
        </p:nvPicPr>
        <p:blipFill>
          <a:blip r:embed="rId4"/>
          <a:stretch>
            <a:fillRect/>
          </a:stretch>
        </p:blipFill>
        <p:spPr>
          <a:xfrm>
            <a:off x="8310800" y="3950301"/>
            <a:ext cx="5778515" cy="3967525"/>
          </a:xfrm>
          <a:prstGeom prst="rect">
            <a:avLst/>
          </a:prstGeom>
        </p:spPr>
      </p:pic>
      <p:sp>
        <p:nvSpPr>
          <p:cNvPr id="4" name="TextBox 3">
            <a:extLst>
              <a:ext uri="{FF2B5EF4-FFF2-40B4-BE49-F238E27FC236}">
                <a16:creationId xmlns:a16="http://schemas.microsoft.com/office/drawing/2014/main" id="{7DAD4BB4-EBEC-E085-34D6-B92DD5B60159}"/>
              </a:ext>
            </a:extLst>
          </p:cNvPr>
          <p:cNvSpPr txBox="1"/>
          <p:nvPr/>
        </p:nvSpPr>
        <p:spPr>
          <a:xfrm>
            <a:off x="833199" y="6949440"/>
            <a:ext cx="4274820" cy="646331"/>
          </a:xfrm>
          <a:prstGeom prst="rect">
            <a:avLst/>
          </a:prstGeom>
          <a:noFill/>
        </p:spPr>
        <p:txBody>
          <a:bodyPr wrap="square" rtlCol="0">
            <a:spAutoFit/>
          </a:bodyPr>
          <a:lstStyle/>
          <a:p>
            <a:r>
              <a:rPr lang="en-IN" dirty="0"/>
              <a:t>Name: Eswar Sri Satya Sai Kadali</a:t>
            </a:r>
          </a:p>
          <a:p>
            <a:r>
              <a:rPr lang="en-IN" dirty="0"/>
              <a:t>Roll no: S20210020271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10048"/>
            <a:ext cx="14630400" cy="8229600"/>
          </a:xfrm>
          <a:prstGeom prst="rect">
            <a:avLst/>
          </a:prstGeom>
          <a:solidFill>
            <a:srgbClr val="FDFAF7">
              <a:alpha val="85000"/>
            </a:srgbClr>
          </a:solidFill>
          <a:ln/>
        </p:spPr>
        <p:txBody>
          <a:bodyPr/>
          <a:lstStyle/>
          <a:p>
            <a:endParaRPr lang="en-IN" dirty="0"/>
          </a:p>
        </p:txBody>
      </p:sp>
      <p:sp>
        <p:nvSpPr>
          <p:cNvPr id="6" name="Text 3"/>
          <p:cNvSpPr/>
          <p:nvPr/>
        </p:nvSpPr>
        <p:spPr>
          <a:xfrm>
            <a:off x="2208252" y="591622"/>
            <a:ext cx="6367701" cy="671870"/>
          </a:xfrm>
          <a:prstGeom prst="rect">
            <a:avLst/>
          </a:prstGeom>
          <a:noFill/>
          <a:ln/>
        </p:spPr>
        <p:txBody>
          <a:bodyPr wrap="none" rtlCol="0" anchor="t"/>
          <a:lstStyle/>
          <a:p>
            <a:pPr marL="0" indent="0">
              <a:lnSpc>
                <a:spcPts val="5291"/>
              </a:lnSpc>
              <a:buNone/>
            </a:pPr>
            <a:r>
              <a:rPr lang="en-US" sz="4233" b="1" kern="0" spc="-127" dirty="0">
                <a:solidFill>
                  <a:srgbClr val="591CE6"/>
                </a:solidFill>
                <a:latin typeface="p22-mackinac-pro" pitchFamily="34" charset="0"/>
                <a:ea typeface="p22-mackinac-pro" pitchFamily="34" charset="-122"/>
                <a:cs typeface="p22-mackinac-pro" pitchFamily="34" charset="-120"/>
              </a:rPr>
              <a:t>Motivation for the Project</a:t>
            </a:r>
            <a:endParaRPr lang="en-US" sz="4233" dirty="0"/>
          </a:p>
        </p:txBody>
      </p:sp>
      <p:sp>
        <p:nvSpPr>
          <p:cNvPr id="7" name="Shape 4"/>
          <p:cNvSpPr/>
          <p:nvPr/>
        </p:nvSpPr>
        <p:spPr>
          <a:xfrm>
            <a:off x="2199921" y="1466123"/>
            <a:ext cx="483751" cy="536821"/>
          </a:xfrm>
          <a:prstGeom prst="roundRect">
            <a:avLst>
              <a:gd name="adj" fmla="val 20003"/>
            </a:avLst>
          </a:prstGeom>
          <a:solidFill>
            <a:srgbClr val="E0D7F4"/>
          </a:solidFill>
          <a:ln w="7620">
            <a:solidFill>
              <a:srgbClr val="C6BDDA"/>
            </a:solidFill>
            <a:prstDash val="solid"/>
          </a:ln>
        </p:spPr>
      </p:sp>
      <p:sp>
        <p:nvSpPr>
          <p:cNvPr id="8" name="Text 5"/>
          <p:cNvSpPr/>
          <p:nvPr/>
        </p:nvSpPr>
        <p:spPr>
          <a:xfrm>
            <a:off x="2303862" y="1468076"/>
            <a:ext cx="275867" cy="403146"/>
          </a:xfrm>
          <a:prstGeom prst="rect">
            <a:avLst/>
          </a:prstGeom>
          <a:noFill/>
          <a:ln/>
        </p:spPr>
        <p:txBody>
          <a:bodyPr wrap="none" rtlCol="0" anchor="t"/>
          <a:lstStyle/>
          <a:p>
            <a:pPr marL="0" indent="0" algn="ctr">
              <a:lnSpc>
                <a:spcPts val="3175"/>
              </a:lnSpc>
              <a:buNone/>
            </a:pPr>
            <a:r>
              <a:rPr lang="en-US" sz="2540" b="1" kern="0" spc="-76" dirty="0">
                <a:solidFill>
                  <a:srgbClr val="272525"/>
                </a:solidFill>
                <a:latin typeface="p22-mackinac-pro" pitchFamily="34" charset="0"/>
                <a:ea typeface="p22-mackinac-pro" pitchFamily="34" charset="-122"/>
                <a:cs typeface="p22-mackinac-pro" pitchFamily="34" charset="-120"/>
              </a:rPr>
              <a:t>1</a:t>
            </a:r>
            <a:endParaRPr lang="en-US" sz="2540" dirty="0"/>
          </a:p>
        </p:txBody>
      </p:sp>
      <p:sp>
        <p:nvSpPr>
          <p:cNvPr id="9" name="Text 6"/>
          <p:cNvSpPr/>
          <p:nvPr/>
        </p:nvSpPr>
        <p:spPr>
          <a:xfrm>
            <a:off x="2893694" y="1342948"/>
            <a:ext cx="2562463" cy="1409452"/>
          </a:xfrm>
          <a:prstGeom prst="rect">
            <a:avLst/>
          </a:prstGeom>
          <a:noFill/>
          <a:ln/>
        </p:spPr>
        <p:txBody>
          <a:bodyPr wrap="square" rtlCol="0" anchor="t"/>
          <a:lstStyle/>
          <a:p>
            <a:pPr marL="0" indent="0">
              <a:lnSpc>
                <a:spcPts val="3175"/>
              </a:lnSpc>
              <a:buNone/>
            </a:pPr>
            <a:r>
              <a:rPr lang="en-US" sz="2540" b="1" kern="0" spc="-76" dirty="0">
                <a:solidFill>
                  <a:srgbClr val="272525"/>
                </a:solidFill>
                <a:latin typeface="p22-mackinac-pro" pitchFamily="34" charset="0"/>
                <a:ea typeface="p22-mackinac-pro" pitchFamily="34" charset="-122"/>
                <a:cs typeface="p22-mackinac-pro" pitchFamily="34" charset="-120"/>
              </a:rPr>
              <a:t>Strategic Planning Necessity</a:t>
            </a:r>
            <a:endParaRPr lang="en-US" sz="2540" dirty="0"/>
          </a:p>
        </p:txBody>
      </p:sp>
      <p:sp>
        <p:nvSpPr>
          <p:cNvPr id="10" name="Text 7"/>
          <p:cNvSpPr/>
          <p:nvPr/>
        </p:nvSpPr>
        <p:spPr>
          <a:xfrm>
            <a:off x="2893695" y="2636813"/>
            <a:ext cx="2562463" cy="3729788"/>
          </a:xfrm>
          <a:prstGeom prst="rect">
            <a:avLst/>
          </a:prstGeom>
          <a:noFill/>
          <a:ln/>
        </p:spPr>
        <p:txBody>
          <a:bodyPr wrap="square" rtlCol="0" anchor="t"/>
          <a:lstStyle/>
          <a:p>
            <a:pPr marL="0" indent="0">
              <a:lnSpc>
                <a:spcPts val="2709"/>
              </a:lnSpc>
              <a:buNone/>
            </a:pPr>
            <a:r>
              <a:rPr lang="en-US" sz="1600" b="0" i="0" dirty="0">
                <a:solidFill>
                  <a:srgbClr val="0D0D0D"/>
                </a:solidFill>
                <a:effectLst/>
                <a:latin typeface="Söhne"/>
              </a:rPr>
              <a:t>Identify optimal locations for drainage projects by assessing factors such as topography, soil composition, existing drainage infrastructure, land use patterns, and anticipated development. Considerations should also include potential environmental impacts, community needs, and long-term sustainability to ensure effective water management and mitigation of flooding risks.</a:t>
            </a:r>
            <a:endParaRPr lang="en-US" sz="1693" dirty="0"/>
          </a:p>
        </p:txBody>
      </p:sp>
      <p:sp>
        <p:nvSpPr>
          <p:cNvPr id="11" name="Shape 8"/>
          <p:cNvSpPr/>
          <p:nvPr/>
        </p:nvSpPr>
        <p:spPr>
          <a:xfrm>
            <a:off x="5673555" y="1520527"/>
            <a:ext cx="483751" cy="483751"/>
          </a:xfrm>
          <a:prstGeom prst="roundRect">
            <a:avLst>
              <a:gd name="adj" fmla="val 20003"/>
            </a:avLst>
          </a:prstGeom>
          <a:solidFill>
            <a:srgbClr val="E0D7F4"/>
          </a:solidFill>
          <a:ln w="7620">
            <a:solidFill>
              <a:srgbClr val="C6BDDA"/>
            </a:solidFill>
            <a:prstDash val="solid"/>
          </a:ln>
        </p:spPr>
      </p:sp>
      <p:sp>
        <p:nvSpPr>
          <p:cNvPr id="12" name="Text 9"/>
          <p:cNvSpPr/>
          <p:nvPr/>
        </p:nvSpPr>
        <p:spPr>
          <a:xfrm>
            <a:off x="5745502" y="1532960"/>
            <a:ext cx="285301" cy="403146"/>
          </a:xfrm>
          <a:prstGeom prst="rect">
            <a:avLst/>
          </a:prstGeom>
          <a:noFill/>
          <a:ln/>
        </p:spPr>
        <p:txBody>
          <a:bodyPr wrap="none" rtlCol="0" anchor="t"/>
          <a:lstStyle/>
          <a:p>
            <a:pPr marL="0" indent="0" algn="ctr">
              <a:lnSpc>
                <a:spcPts val="3175"/>
              </a:lnSpc>
              <a:buNone/>
            </a:pPr>
            <a:r>
              <a:rPr lang="en-US" sz="2540" b="1" kern="0" spc="-76" dirty="0">
                <a:solidFill>
                  <a:srgbClr val="272525"/>
                </a:solidFill>
                <a:latin typeface="p22-mackinac-pro" pitchFamily="34" charset="0"/>
                <a:ea typeface="p22-mackinac-pro" pitchFamily="34" charset="-122"/>
                <a:cs typeface="p22-mackinac-pro" pitchFamily="34" charset="-120"/>
              </a:rPr>
              <a:t>2</a:t>
            </a:r>
            <a:endParaRPr lang="en-US" sz="2540" dirty="0"/>
          </a:p>
        </p:txBody>
      </p:sp>
      <p:sp>
        <p:nvSpPr>
          <p:cNvPr id="13" name="Text 10"/>
          <p:cNvSpPr/>
          <p:nvPr/>
        </p:nvSpPr>
        <p:spPr>
          <a:xfrm>
            <a:off x="6310078" y="1378948"/>
            <a:ext cx="2562463" cy="806291"/>
          </a:xfrm>
          <a:prstGeom prst="rect">
            <a:avLst/>
          </a:prstGeom>
          <a:noFill/>
          <a:ln/>
        </p:spPr>
        <p:txBody>
          <a:bodyPr wrap="square" rtlCol="0" anchor="t"/>
          <a:lstStyle/>
          <a:p>
            <a:pPr marL="0" indent="0">
              <a:lnSpc>
                <a:spcPts val="3175"/>
              </a:lnSpc>
              <a:buNone/>
            </a:pPr>
            <a:r>
              <a:rPr lang="en-US" sz="2540" b="1" kern="0" spc="-76" dirty="0">
                <a:solidFill>
                  <a:srgbClr val="272525"/>
                </a:solidFill>
                <a:latin typeface="p22-mackinac-pro" pitchFamily="34" charset="0"/>
                <a:ea typeface="p22-mackinac-pro" pitchFamily="34" charset="-122"/>
                <a:cs typeface="p22-mackinac-pro" pitchFamily="34" charset="-120"/>
              </a:rPr>
              <a:t>Comprehensive Site Assessment</a:t>
            </a:r>
            <a:endParaRPr lang="en-US" sz="2540" dirty="0"/>
          </a:p>
        </p:txBody>
      </p:sp>
      <p:sp>
        <p:nvSpPr>
          <p:cNvPr id="14" name="Text 11"/>
          <p:cNvSpPr/>
          <p:nvPr/>
        </p:nvSpPr>
        <p:spPr>
          <a:xfrm>
            <a:off x="6383298" y="2763083"/>
            <a:ext cx="2562463" cy="2407801"/>
          </a:xfrm>
          <a:prstGeom prst="rect">
            <a:avLst/>
          </a:prstGeom>
          <a:noFill/>
          <a:ln/>
        </p:spPr>
        <p:txBody>
          <a:bodyPr wrap="square" rtlCol="0" anchor="t"/>
          <a:lstStyle/>
          <a:p>
            <a:pPr marL="0" indent="0">
              <a:lnSpc>
                <a:spcPts val="2709"/>
              </a:lnSpc>
              <a:buNone/>
            </a:pPr>
            <a:r>
              <a:rPr lang="en-US" sz="1693" dirty="0">
                <a:solidFill>
                  <a:srgbClr val="272525"/>
                </a:solidFill>
                <a:latin typeface="Eudoxus Sans" pitchFamily="34" charset="0"/>
                <a:ea typeface="Eudoxus Sans" pitchFamily="34" charset="-122"/>
                <a:cs typeface="Eudoxus Sans" pitchFamily="34" charset="-120"/>
              </a:rPr>
              <a:t> </a:t>
            </a:r>
            <a:endParaRPr lang="en-US" sz="1693" dirty="0"/>
          </a:p>
        </p:txBody>
      </p:sp>
      <p:sp>
        <p:nvSpPr>
          <p:cNvPr id="15" name="Shape 12"/>
          <p:cNvSpPr/>
          <p:nvPr/>
        </p:nvSpPr>
        <p:spPr>
          <a:xfrm>
            <a:off x="9149682" y="1479070"/>
            <a:ext cx="483751" cy="483751"/>
          </a:xfrm>
          <a:prstGeom prst="roundRect">
            <a:avLst>
              <a:gd name="adj" fmla="val 20003"/>
            </a:avLst>
          </a:prstGeom>
          <a:solidFill>
            <a:srgbClr val="E0D7F4"/>
          </a:solidFill>
          <a:ln w="7620">
            <a:solidFill>
              <a:srgbClr val="C6BDDA"/>
            </a:solidFill>
            <a:prstDash val="solid"/>
          </a:ln>
        </p:spPr>
      </p:sp>
      <p:sp>
        <p:nvSpPr>
          <p:cNvPr id="16" name="Text 13"/>
          <p:cNvSpPr/>
          <p:nvPr/>
        </p:nvSpPr>
        <p:spPr>
          <a:xfrm>
            <a:off x="9310926" y="1466123"/>
            <a:ext cx="183475" cy="403146"/>
          </a:xfrm>
          <a:prstGeom prst="rect">
            <a:avLst/>
          </a:prstGeom>
          <a:noFill/>
          <a:ln/>
        </p:spPr>
        <p:txBody>
          <a:bodyPr wrap="none" rtlCol="0" anchor="t"/>
          <a:lstStyle/>
          <a:p>
            <a:pPr marL="0" indent="0" algn="ctr">
              <a:lnSpc>
                <a:spcPts val="3175"/>
              </a:lnSpc>
              <a:buNone/>
            </a:pPr>
            <a:r>
              <a:rPr lang="en-US" sz="2540" b="1" kern="0" spc="-76" dirty="0">
                <a:solidFill>
                  <a:srgbClr val="272525"/>
                </a:solidFill>
                <a:latin typeface="p22-mackinac-pro" pitchFamily="34" charset="0"/>
                <a:ea typeface="p22-mackinac-pro" pitchFamily="34" charset="-122"/>
                <a:cs typeface="p22-mackinac-pro" pitchFamily="34" charset="-120"/>
              </a:rPr>
              <a:t>3</a:t>
            </a:r>
            <a:endParaRPr lang="en-US" sz="2540" dirty="0"/>
          </a:p>
        </p:txBody>
      </p:sp>
      <p:sp>
        <p:nvSpPr>
          <p:cNvPr id="17" name="Text 14"/>
          <p:cNvSpPr/>
          <p:nvPr/>
        </p:nvSpPr>
        <p:spPr>
          <a:xfrm>
            <a:off x="9876832" y="1358103"/>
            <a:ext cx="2562463" cy="1209437"/>
          </a:xfrm>
          <a:prstGeom prst="rect">
            <a:avLst/>
          </a:prstGeom>
          <a:noFill/>
          <a:ln/>
        </p:spPr>
        <p:txBody>
          <a:bodyPr wrap="square" rtlCol="0" anchor="t"/>
          <a:lstStyle/>
          <a:p>
            <a:pPr marL="0" indent="0">
              <a:lnSpc>
                <a:spcPts val="3175"/>
              </a:lnSpc>
              <a:buNone/>
            </a:pPr>
            <a:r>
              <a:rPr lang="en-US" sz="2540" b="1" kern="0" spc="-76" dirty="0">
                <a:solidFill>
                  <a:srgbClr val="272525"/>
                </a:solidFill>
                <a:latin typeface="p22-mackinac-pro" pitchFamily="34" charset="0"/>
                <a:ea typeface="p22-mackinac-pro" pitchFamily="34" charset="-122"/>
                <a:cs typeface="p22-mackinac-pro" pitchFamily="34" charset="-120"/>
              </a:rPr>
              <a:t>Balancing Industry and Environment</a:t>
            </a:r>
            <a:endParaRPr lang="en-US" sz="2540" dirty="0"/>
          </a:p>
        </p:txBody>
      </p:sp>
      <p:sp>
        <p:nvSpPr>
          <p:cNvPr id="18" name="Text 15"/>
          <p:cNvSpPr/>
          <p:nvPr/>
        </p:nvSpPr>
        <p:spPr>
          <a:xfrm>
            <a:off x="9859566" y="2545353"/>
            <a:ext cx="2562463" cy="4471630"/>
          </a:xfrm>
          <a:prstGeom prst="rect">
            <a:avLst/>
          </a:prstGeom>
          <a:noFill/>
          <a:ln/>
        </p:spPr>
        <p:txBody>
          <a:bodyPr wrap="square" rtlCol="0" anchor="t"/>
          <a:lstStyle/>
          <a:p>
            <a:pPr marL="0" indent="0">
              <a:lnSpc>
                <a:spcPts val="2709"/>
              </a:lnSpc>
              <a:buNone/>
            </a:pPr>
            <a:r>
              <a:rPr lang="en-US" sz="1600" b="0" i="0" dirty="0">
                <a:solidFill>
                  <a:srgbClr val="0D0D0D"/>
                </a:solidFill>
                <a:effectLst/>
                <a:latin typeface="Söhne"/>
              </a:rPr>
              <a:t>Utilizing GIS tools such as QGIS, the project seeks to identify drainage ditch locations that fulfill industrial necessities while mitigating adverse effects, facilitating sustainable water management, and preserving ecological balance.</a:t>
            </a:r>
            <a:endParaRPr lang="en-US" sz="1693" dirty="0"/>
          </a:p>
        </p:txBody>
      </p:sp>
      <p:sp>
        <p:nvSpPr>
          <p:cNvPr id="19" name="Rectangle 1">
            <a:extLst>
              <a:ext uri="{FF2B5EF4-FFF2-40B4-BE49-F238E27FC236}">
                <a16:creationId xmlns:a16="http://schemas.microsoft.com/office/drawing/2014/main" id="{67B641DD-6ED6-4338-6A25-0DF15E147149}"/>
              </a:ext>
            </a:extLst>
          </p:cNvPr>
          <p:cNvSpPr>
            <a:spLocks noChangeArrowheads="1"/>
          </p:cNvSpPr>
          <p:nvPr/>
        </p:nvSpPr>
        <p:spPr bwMode="auto">
          <a:xfrm>
            <a:off x="6561574" y="2859941"/>
            <a:ext cx="2267642" cy="67710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Söhne"/>
              </a:rPr>
              <a:t>I  </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dirty="0">
                <a:ln>
                  <a:noFill/>
                </a:ln>
                <a:solidFill>
                  <a:schemeClr val="tx1"/>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 name="Rectangle 3">
            <a:extLst>
              <a:ext uri="{FF2B5EF4-FFF2-40B4-BE49-F238E27FC236}">
                <a16:creationId xmlns:a16="http://schemas.microsoft.com/office/drawing/2014/main" id="{9CF1AD4F-0483-FCA5-70F2-7876C68105DD}"/>
              </a:ext>
            </a:extLst>
          </p:cNvPr>
          <p:cNvSpPr>
            <a:spLocks noChangeArrowheads="1"/>
          </p:cNvSpPr>
          <p:nvPr/>
        </p:nvSpPr>
        <p:spPr bwMode="auto">
          <a:xfrm>
            <a:off x="6122697" y="2636813"/>
            <a:ext cx="3145395" cy="323165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Söhne"/>
              </a:rPr>
              <a:t>Identify optimal locations for drainage ditches by evaluating topography,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Söhne"/>
              </a:rPr>
              <a:t>soil composition, existing infrastructure, and environmental considerations.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Söhne"/>
              </a:rPr>
              <a:t>Assess potential economic benefits through improved water management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Söhne"/>
              </a:rPr>
              <a:t>and reduced flood risk for the local community.</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dirty="0">
                <a:ln>
                  <a:noFill/>
                </a:ln>
                <a:solidFill>
                  <a:schemeClr val="tx1"/>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
        <p:nvSpPr>
          <p:cNvPr id="4" name="Text 2"/>
          <p:cNvSpPr/>
          <p:nvPr/>
        </p:nvSpPr>
        <p:spPr>
          <a:xfrm>
            <a:off x="2037993" y="933331"/>
            <a:ext cx="6141958"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Individual Contribution</a:t>
            </a:r>
            <a:endParaRPr lang="en-US" sz="4374" dirty="0"/>
          </a:p>
        </p:txBody>
      </p:sp>
      <p:sp>
        <p:nvSpPr>
          <p:cNvPr id="5" name="Shape 3"/>
          <p:cNvSpPr/>
          <p:nvPr/>
        </p:nvSpPr>
        <p:spPr>
          <a:xfrm>
            <a:off x="2037993" y="1960959"/>
            <a:ext cx="3370064" cy="5335191"/>
          </a:xfrm>
          <a:prstGeom prst="roundRect">
            <a:avLst>
              <a:gd name="adj" fmla="val 2967"/>
            </a:avLst>
          </a:prstGeom>
          <a:solidFill>
            <a:srgbClr val="E0D7F4"/>
          </a:solidFill>
          <a:ln w="7620">
            <a:solidFill>
              <a:srgbClr val="C6BDDA"/>
            </a:solidFill>
            <a:prstDash val="solid"/>
          </a:ln>
        </p:spPr>
      </p:sp>
      <p:sp>
        <p:nvSpPr>
          <p:cNvPr id="6" name="Text 4"/>
          <p:cNvSpPr/>
          <p:nvPr/>
        </p:nvSpPr>
        <p:spPr>
          <a:xfrm>
            <a:off x="2267783" y="2190750"/>
            <a:ext cx="2221944"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Data Collection</a:t>
            </a:r>
            <a:endParaRPr lang="en-US" sz="2187" dirty="0"/>
          </a:p>
        </p:txBody>
      </p:sp>
      <p:sp>
        <p:nvSpPr>
          <p:cNvPr id="7" name="Text 5"/>
          <p:cNvSpPr/>
          <p:nvPr/>
        </p:nvSpPr>
        <p:spPr>
          <a:xfrm>
            <a:off x="2267783" y="2671167"/>
            <a:ext cx="2910483" cy="3198614"/>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 specialized in gathering crucial raster layers for the project. Using GIS knowledge, I ensured the acquisition of key datasets like satellite imagery, ensuring a thorough representation of the study area.</a:t>
            </a:r>
            <a:endParaRPr lang="en-US" sz="1750" dirty="0"/>
          </a:p>
        </p:txBody>
      </p:sp>
      <p:sp>
        <p:nvSpPr>
          <p:cNvPr id="8" name="Shape 6"/>
          <p:cNvSpPr/>
          <p:nvPr/>
        </p:nvSpPr>
        <p:spPr>
          <a:xfrm>
            <a:off x="5630228" y="1960959"/>
            <a:ext cx="3370064" cy="5335191"/>
          </a:xfrm>
          <a:prstGeom prst="roundRect">
            <a:avLst>
              <a:gd name="adj" fmla="val 2967"/>
            </a:avLst>
          </a:prstGeom>
          <a:solidFill>
            <a:srgbClr val="E0D7F4"/>
          </a:solidFill>
          <a:ln w="7620">
            <a:solidFill>
              <a:srgbClr val="C6BDDA"/>
            </a:solidFill>
            <a:prstDash val="solid"/>
          </a:ln>
        </p:spPr>
      </p:sp>
      <p:sp>
        <p:nvSpPr>
          <p:cNvPr id="9" name="Text 7"/>
          <p:cNvSpPr/>
          <p:nvPr/>
        </p:nvSpPr>
        <p:spPr>
          <a:xfrm>
            <a:off x="5860018" y="2190750"/>
            <a:ext cx="2910483" cy="832961"/>
          </a:xfrm>
          <a:prstGeom prst="rect">
            <a:avLst/>
          </a:prstGeom>
          <a:noFill/>
          <a:ln/>
        </p:spPr>
        <p:txBody>
          <a:bodyPr wrap="square" rtlCol="0" anchor="t"/>
          <a:lstStyle/>
          <a:p>
            <a:pPr marL="0" indent="0">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Advanced Data Processing</a:t>
            </a:r>
            <a:endParaRPr lang="en-US" sz="2624" dirty="0"/>
          </a:p>
        </p:txBody>
      </p:sp>
      <p:sp>
        <p:nvSpPr>
          <p:cNvPr id="10" name="Text 8"/>
          <p:cNvSpPr/>
          <p:nvPr/>
        </p:nvSpPr>
        <p:spPr>
          <a:xfrm>
            <a:off x="5860018" y="3156942"/>
            <a:ext cx="2910483" cy="3909417"/>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My role extended to processing the collected raster layers in QGIS. I applied advanced techniques, including raster-to-vector conversion and contour generation, to extract meaningful insights from the data, a vital step for informed analysis.</a:t>
            </a:r>
            <a:endParaRPr lang="en-US" sz="1750" dirty="0"/>
          </a:p>
        </p:txBody>
      </p:sp>
      <p:sp>
        <p:nvSpPr>
          <p:cNvPr id="11" name="Shape 9"/>
          <p:cNvSpPr/>
          <p:nvPr/>
        </p:nvSpPr>
        <p:spPr>
          <a:xfrm>
            <a:off x="9222462" y="1960959"/>
            <a:ext cx="3370064" cy="5335191"/>
          </a:xfrm>
          <a:prstGeom prst="roundRect">
            <a:avLst>
              <a:gd name="adj" fmla="val 2967"/>
            </a:avLst>
          </a:prstGeom>
          <a:solidFill>
            <a:srgbClr val="E0D7F4"/>
          </a:solidFill>
          <a:ln w="7620">
            <a:solidFill>
              <a:srgbClr val="C6BDDA"/>
            </a:solidFill>
            <a:prstDash val="solid"/>
          </a:ln>
        </p:spPr>
      </p:sp>
      <p:sp>
        <p:nvSpPr>
          <p:cNvPr id="12" name="Text 10"/>
          <p:cNvSpPr/>
          <p:nvPr/>
        </p:nvSpPr>
        <p:spPr>
          <a:xfrm>
            <a:off x="9452253" y="2190750"/>
            <a:ext cx="2910483" cy="832961"/>
          </a:xfrm>
          <a:prstGeom prst="rect">
            <a:avLst/>
          </a:prstGeom>
          <a:noFill/>
          <a:ln/>
        </p:spPr>
        <p:txBody>
          <a:bodyPr wrap="square" rtlCol="0" anchor="t"/>
          <a:lstStyle/>
          <a:p>
            <a:pPr marL="0" indent="0">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Insightful Analysis and Visualization</a:t>
            </a:r>
            <a:endParaRPr lang="en-US" sz="2624" dirty="0"/>
          </a:p>
        </p:txBody>
      </p:sp>
      <p:sp>
        <p:nvSpPr>
          <p:cNvPr id="13" name="Text 11"/>
          <p:cNvSpPr/>
          <p:nvPr/>
        </p:nvSpPr>
        <p:spPr>
          <a:xfrm>
            <a:off x="9452253" y="3474719"/>
            <a:ext cx="2910483" cy="347897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With expertise in spatial analysis and visualization using QGIS, I conducted detailed assessments of the raster layers. This enabled the identification of potential  drainage ditches based on factors like topography and land cover.</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17165"/>
            <a:ext cx="14630400" cy="8229600"/>
          </a:xfrm>
          <a:prstGeom prst="rect">
            <a:avLst/>
          </a:prstGeom>
          <a:solidFill>
            <a:srgbClr val="FDFAF7"/>
          </a:solidFill>
          <a:ln/>
        </p:spPr>
        <p:txBody>
          <a:bodyPr/>
          <a:lstStyle/>
          <a:p>
            <a:endParaRPr lang="en-IN" dirty="0"/>
          </a:p>
        </p:txBody>
      </p:sp>
      <p:sp>
        <p:nvSpPr>
          <p:cNvPr id="4" name="Text 2"/>
          <p:cNvSpPr/>
          <p:nvPr/>
        </p:nvSpPr>
        <p:spPr>
          <a:xfrm>
            <a:off x="2037993" y="671632"/>
            <a:ext cx="5304353"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List of Datasets Used</a:t>
            </a:r>
            <a:endParaRPr lang="en-US" sz="4374" dirty="0"/>
          </a:p>
        </p:txBody>
      </p:sp>
      <p:sp>
        <p:nvSpPr>
          <p:cNvPr id="5" name="Text 3"/>
          <p:cNvSpPr/>
          <p:nvPr/>
        </p:nvSpPr>
        <p:spPr>
          <a:xfrm>
            <a:off x="2037993" y="1921431"/>
            <a:ext cx="2312908" cy="347186"/>
          </a:xfrm>
          <a:prstGeom prst="rect">
            <a:avLst/>
          </a:prstGeom>
          <a:noFill/>
          <a:ln/>
        </p:spPr>
        <p:txBody>
          <a:bodyPr wrap="none" rtlCol="0" anchor="t"/>
          <a:lstStyle/>
          <a:p>
            <a:pPr marL="0" indent="0">
              <a:lnSpc>
                <a:spcPts val="2734"/>
              </a:lnSpc>
              <a:buNone/>
            </a:pPr>
            <a:r>
              <a:rPr lang="en-US" sz="2187" b="1" kern="0" spc="-66" dirty="0">
                <a:solidFill>
                  <a:srgbClr val="591CE6"/>
                </a:solidFill>
                <a:latin typeface="p22-mackinac-pro" pitchFamily="34" charset="0"/>
                <a:ea typeface="p22-mackinac-pro" pitchFamily="34" charset="-122"/>
                <a:cs typeface="p22-mackinac-pro" pitchFamily="34" charset="-120"/>
              </a:rPr>
              <a:t>Satellite Imagery :</a:t>
            </a:r>
            <a:endParaRPr lang="en-US" sz="2187" dirty="0"/>
          </a:p>
        </p:txBody>
      </p:sp>
      <p:sp>
        <p:nvSpPr>
          <p:cNvPr id="6" name="Text 4"/>
          <p:cNvSpPr/>
          <p:nvPr/>
        </p:nvSpPr>
        <p:spPr>
          <a:xfrm>
            <a:off x="1708384" y="2404586"/>
            <a:ext cx="5006221"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High-resolution satellite images for site mapping and land use analysis.</a:t>
            </a:r>
            <a:endParaRPr lang="en-US" sz="1750" dirty="0"/>
          </a:p>
        </p:txBody>
      </p:sp>
      <p:sp>
        <p:nvSpPr>
          <p:cNvPr id="8" name="Text 5"/>
          <p:cNvSpPr/>
          <p:nvPr/>
        </p:nvSpPr>
        <p:spPr>
          <a:xfrm>
            <a:off x="7593806" y="1921431"/>
            <a:ext cx="2666286" cy="416481"/>
          </a:xfrm>
          <a:prstGeom prst="rect">
            <a:avLst/>
          </a:prstGeom>
          <a:noFill/>
          <a:ln/>
        </p:spPr>
        <p:txBody>
          <a:bodyPr wrap="none" rtlCol="0" anchor="t"/>
          <a:lstStyle/>
          <a:p>
            <a:pPr marL="0" indent="0">
              <a:lnSpc>
                <a:spcPts val="3281"/>
              </a:lnSpc>
              <a:buNone/>
            </a:pPr>
            <a:r>
              <a:rPr lang="en-US" sz="2624" b="1" kern="0" spc="-79" dirty="0">
                <a:solidFill>
                  <a:srgbClr val="591CE6"/>
                </a:solidFill>
                <a:latin typeface="p22-mackinac-pro" pitchFamily="34" charset="0"/>
                <a:ea typeface="p22-mackinac-pro" pitchFamily="34" charset="-122"/>
                <a:cs typeface="p22-mackinac-pro" pitchFamily="34" charset="-120"/>
              </a:rPr>
              <a:t>Vector Layers :</a:t>
            </a:r>
            <a:endParaRPr lang="en-US" sz="2624" dirty="0"/>
          </a:p>
        </p:txBody>
      </p:sp>
      <p:sp>
        <p:nvSpPr>
          <p:cNvPr id="9" name="Text 6"/>
          <p:cNvSpPr/>
          <p:nvPr/>
        </p:nvSpPr>
        <p:spPr>
          <a:xfrm>
            <a:off x="7593806" y="2560082"/>
            <a:ext cx="5006221" cy="355402"/>
          </a:xfrm>
          <a:prstGeom prst="rect">
            <a:avLst/>
          </a:prstGeom>
          <a:noFill/>
          <a:ln/>
        </p:spPr>
        <p:txBody>
          <a:bodyPr wrap="none" rtlCol="0" anchor="t"/>
          <a:lstStyle/>
          <a:p>
            <a:pPr marL="0" indent="0">
              <a:lnSpc>
                <a:spcPts val="2799"/>
              </a:lnSpc>
              <a:buNone/>
            </a:pPr>
            <a:r>
              <a:rPr lang="en-US" sz="1750" dirty="0"/>
              <a:t>Rivers layer</a:t>
            </a:r>
          </a:p>
        </p:txBody>
      </p:sp>
      <p:sp>
        <p:nvSpPr>
          <p:cNvPr id="10" name="Text 7"/>
          <p:cNvSpPr/>
          <p:nvPr/>
        </p:nvSpPr>
        <p:spPr>
          <a:xfrm>
            <a:off x="7593806" y="3115389"/>
            <a:ext cx="500622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rPr>
              <a:t>Water Bodies</a:t>
            </a:r>
            <a:endParaRPr lang="en-US" sz="1750" dirty="0"/>
          </a:p>
        </p:txBody>
      </p:sp>
      <p:sp>
        <p:nvSpPr>
          <p:cNvPr id="11" name="Text 8"/>
          <p:cNvSpPr/>
          <p:nvPr/>
        </p:nvSpPr>
        <p:spPr>
          <a:xfrm>
            <a:off x="7593806" y="3670697"/>
            <a:ext cx="500622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rPr>
              <a:t>Tank Layer</a:t>
            </a:r>
            <a:endParaRPr lang="en-US" sz="1750" dirty="0"/>
          </a:p>
        </p:txBody>
      </p:sp>
      <p:sp>
        <p:nvSpPr>
          <p:cNvPr id="12" name="Text 9"/>
          <p:cNvSpPr/>
          <p:nvPr/>
        </p:nvSpPr>
        <p:spPr>
          <a:xfrm>
            <a:off x="7593806" y="4226004"/>
            <a:ext cx="500622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rPr>
              <a:t>Inundation Layer</a:t>
            </a:r>
            <a:endParaRPr lang="en-US" sz="1750" dirty="0"/>
          </a:p>
        </p:txBody>
      </p:sp>
      <p:sp>
        <p:nvSpPr>
          <p:cNvPr id="13" name="Text 10"/>
          <p:cNvSpPr/>
          <p:nvPr/>
        </p:nvSpPr>
        <p:spPr>
          <a:xfrm>
            <a:off x="7593806" y="4781312"/>
            <a:ext cx="500622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Structure Layer</a:t>
            </a:r>
            <a:endParaRPr lang="en-US" sz="1750" dirty="0"/>
          </a:p>
        </p:txBody>
      </p:sp>
      <p:sp>
        <p:nvSpPr>
          <p:cNvPr id="14" name="Text 11"/>
          <p:cNvSpPr/>
          <p:nvPr/>
        </p:nvSpPr>
        <p:spPr>
          <a:xfrm>
            <a:off x="7593806" y="5336619"/>
            <a:ext cx="500622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rPr>
              <a:t>Forest , vegetation Layer</a:t>
            </a:r>
            <a:endParaRPr lang="en-US" sz="1750" dirty="0"/>
          </a:p>
        </p:txBody>
      </p:sp>
      <p:sp>
        <p:nvSpPr>
          <p:cNvPr id="15" name="Text 12"/>
          <p:cNvSpPr/>
          <p:nvPr/>
        </p:nvSpPr>
        <p:spPr>
          <a:xfrm>
            <a:off x="7593806" y="5891927"/>
            <a:ext cx="5006221" cy="355402"/>
          </a:xfrm>
          <a:prstGeom prst="rect">
            <a:avLst/>
          </a:prstGeom>
          <a:noFill/>
          <a:ln/>
        </p:spPr>
        <p:txBody>
          <a:bodyPr wrap="none" rtlCol="0" anchor="t"/>
          <a:lstStyle/>
          <a:p>
            <a:pPr marL="0" indent="0">
              <a:lnSpc>
                <a:spcPts val="2799"/>
              </a:lnSpc>
              <a:buNone/>
            </a:pPr>
            <a:endParaRPr lang="en-US" sz="1750" dirty="0"/>
          </a:p>
        </p:txBody>
      </p:sp>
      <p:sp>
        <p:nvSpPr>
          <p:cNvPr id="16" name="Text 13"/>
          <p:cNvSpPr/>
          <p:nvPr/>
        </p:nvSpPr>
        <p:spPr>
          <a:xfrm>
            <a:off x="7593806" y="6447234"/>
            <a:ext cx="5006221" cy="355402"/>
          </a:xfrm>
          <a:prstGeom prst="rect">
            <a:avLst/>
          </a:prstGeom>
          <a:noFill/>
          <a:ln/>
        </p:spPr>
        <p:txBody>
          <a:bodyPr wrap="none" rtlCol="0" anchor="t"/>
          <a:lstStyle/>
          <a:p>
            <a:pPr marL="0" indent="0">
              <a:lnSpc>
                <a:spcPts val="2799"/>
              </a:lnSpc>
              <a:buNone/>
            </a:pPr>
            <a:endParaRPr lang="en-US" sz="1750" dirty="0"/>
          </a:p>
        </p:txBody>
      </p:sp>
      <p:sp>
        <p:nvSpPr>
          <p:cNvPr id="17" name="Text 14"/>
          <p:cNvSpPr/>
          <p:nvPr/>
        </p:nvSpPr>
        <p:spPr>
          <a:xfrm>
            <a:off x="7593806" y="7002542"/>
            <a:ext cx="5006221" cy="355402"/>
          </a:xfrm>
          <a:prstGeom prst="rect">
            <a:avLst/>
          </a:prstGeom>
          <a:noFill/>
          <a:ln/>
        </p:spPr>
        <p:txBody>
          <a:bodyPr wrap="none" rtlCol="0" anchor="t"/>
          <a:lstStyle/>
          <a:p>
            <a:pPr marL="0" indent="0">
              <a:lnSpc>
                <a:spcPts val="2799"/>
              </a:lnSpc>
              <a:buNone/>
            </a:pPr>
            <a:endParaRPr lang="en-US" sz="1750" dirty="0"/>
          </a:p>
        </p:txBody>
      </p:sp>
      <p:pic>
        <p:nvPicPr>
          <p:cNvPr id="19" name="Picture 18">
            <a:extLst>
              <a:ext uri="{FF2B5EF4-FFF2-40B4-BE49-F238E27FC236}">
                <a16:creationId xmlns:a16="http://schemas.microsoft.com/office/drawing/2014/main" id="{E3856266-B46F-B954-253A-857FC0CBA404}"/>
              </a:ext>
            </a:extLst>
          </p:cNvPr>
          <p:cNvPicPr>
            <a:picLocks noChangeAspect="1"/>
          </p:cNvPicPr>
          <p:nvPr/>
        </p:nvPicPr>
        <p:blipFill>
          <a:blip r:embed="rId3"/>
          <a:stretch>
            <a:fillRect/>
          </a:stretch>
        </p:blipFill>
        <p:spPr>
          <a:xfrm>
            <a:off x="1620416" y="3384661"/>
            <a:ext cx="5841373" cy="425931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
        <p:nvSpPr>
          <p:cNvPr id="4" name="Text 2"/>
          <p:cNvSpPr/>
          <p:nvPr/>
        </p:nvSpPr>
        <p:spPr>
          <a:xfrm>
            <a:off x="3176230" y="479227"/>
            <a:ext cx="3496389" cy="544473"/>
          </a:xfrm>
          <a:prstGeom prst="rect">
            <a:avLst/>
          </a:prstGeom>
          <a:noFill/>
          <a:ln/>
        </p:spPr>
        <p:txBody>
          <a:bodyPr wrap="none" rtlCol="0" anchor="t"/>
          <a:lstStyle/>
          <a:p>
            <a:pPr marL="0" indent="0">
              <a:lnSpc>
                <a:spcPts val="4288"/>
              </a:lnSpc>
              <a:buNone/>
            </a:pPr>
            <a:r>
              <a:rPr lang="en-US" sz="3431" b="1" kern="0" spc="-103" dirty="0">
                <a:solidFill>
                  <a:srgbClr val="591CE6"/>
                </a:solidFill>
                <a:latin typeface="p22-mackinac-pro" pitchFamily="34" charset="0"/>
                <a:ea typeface="p22-mackinac-pro" pitchFamily="34" charset="-122"/>
                <a:cs typeface="p22-mackinac-pro" pitchFamily="34" charset="-120"/>
              </a:rPr>
              <a:t>Use of Each Layer</a:t>
            </a:r>
            <a:endParaRPr lang="en-US" sz="3431" dirty="0"/>
          </a:p>
        </p:txBody>
      </p:sp>
      <p:sp>
        <p:nvSpPr>
          <p:cNvPr id="5" name="Shape 3"/>
          <p:cNvSpPr/>
          <p:nvPr/>
        </p:nvSpPr>
        <p:spPr>
          <a:xfrm>
            <a:off x="3176230" y="1535549"/>
            <a:ext cx="392073" cy="392073"/>
          </a:xfrm>
          <a:prstGeom prst="roundRect">
            <a:avLst>
              <a:gd name="adj" fmla="val 20002"/>
            </a:avLst>
          </a:prstGeom>
          <a:solidFill>
            <a:srgbClr val="E0D7F4"/>
          </a:solidFill>
          <a:ln w="7620">
            <a:solidFill>
              <a:srgbClr val="C6BDDA"/>
            </a:solidFill>
            <a:prstDash val="solid"/>
          </a:ln>
        </p:spPr>
      </p:sp>
      <p:sp>
        <p:nvSpPr>
          <p:cNvPr id="6" name="Text 4"/>
          <p:cNvSpPr/>
          <p:nvPr/>
        </p:nvSpPr>
        <p:spPr>
          <a:xfrm>
            <a:off x="3323034" y="1568172"/>
            <a:ext cx="98346" cy="326827"/>
          </a:xfrm>
          <a:prstGeom prst="rect">
            <a:avLst/>
          </a:prstGeom>
          <a:noFill/>
          <a:ln/>
        </p:spPr>
        <p:txBody>
          <a:bodyPr wrap="none" rtlCol="0" anchor="t"/>
          <a:lstStyle/>
          <a:p>
            <a:pPr marL="0" indent="0" algn="ctr">
              <a:lnSpc>
                <a:spcPts val="2573"/>
              </a:lnSpc>
              <a:buNone/>
            </a:pPr>
            <a:r>
              <a:rPr lang="en-US" sz="2058" b="1" kern="0" spc="-62" dirty="0">
                <a:solidFill>
                  <a:srgbClr val="272525"/>
                </a:solidFill>
                <a:latin typeface="p22-mackinac-pro" pitchFamily="34" charset="0"/>
                <a:ea typeface="p22-mackinac-pro" pitchFamily="34" charset="-122"/>
                <a:cs typeface="p22-mackinac-pro" pitchFamily="34" charset="-120"/>
              </a:rPr>
              <a:t>1</a:t>
            </a:r>
            <a:endParaRPr lang="en-US" sz="2058" dirty="0"/>
          </a:p>
        </p:txBody>
      </p:sp>
      <p:sp>
        <p:nvSpPr>
          <p:cNvPr id="7" name="Text 5"/>
          <p:cNvSpPr/>
          <p:nvPr/>
        </p:nvSpPr>
        <p:spPr>
          <a:xfrm>
            <a:off x="3742492" y="1568172"/>
            <a:ext cx="2091214" cy="326827"/>
          </a:xfrm>
          <a:prstGeom prst="rect">
            <a:avLst/>
          </a:prstGeom>
          <a:noFill/>
          <a:ln/>
        </p:spPr>
        <p:txBody>
          <a:bodyPr wrap="none" rtlCol="0" anchor="t"/>
          <a:lstStyle/>
          <a:p>
            <a:pPr marL="0" indent="0">
              <a:lnSpc>
                <a:spcPts val="2573"/>
              </a:lnSpc>
              <a:buNone/>
            </a:pPr>
            <a:r>
              <a:rPr lang="en-US" sz="2058" b="1" kern="0" spc="-62" dirty="0">
                <a:solidFill>
                  <a:srgbClr val="272525"/>
                </a:solidFill>
                <a:latin typeface="p22-mackinac-pro" pitchFamily="34" charset="0"/>
                <a:ea typeface="p22-mackinac-pro" pitchFamily="34" charset="-122"/>
              </a:rPr>
              <a:t>Rivers Layer</a:t>
            </a:r>
            <a:endParaRPr lang="en-US" sz="2058" dirty="0"/>
          </a:p>
        </p:txBody>
      </p:sp>
      <p:sp>
        <p:nvSpPr>
          <p:cNvPr id="8" name="Text 6"/>
          <p:cNvSpPr/>
          <p:nvPr/>
        </p:nvSpPr>
        <p:spPr>
          <a:xfrm>
            <a:off x="3742492" y="1999536"/>
            <a:ext cx="3485674" cy="836533"/>
          </a:xfrm>
          <a:prstGeom prst="rect">
            <a:avLst/>
          </a:prstGeom>
          <a:noFill/>
          <a:ln/>
        </p:spPr>
        <p:txBody>
          <a:bodyPr wrap="square" rtlCol="0" anchor="t"/>
          <a:lstStyle/>
          <a:p>
            <a:pPr marL="0" indent="0">
              <a:lnSpc>
                <a:spcPts val="2196"/>
              </a:lnSpc>
              <a:buNone/>
            </a:pPr>
            <a:r>
              <a:rPr lang="en-US" sz="1372" dirty="0"/>
              <a:t>to know flow of water in and out of the city and various channels or drains across city.</a:t>
            </a:r>
          </a:p>
        </p:txBody>
      </p:sp>
      <p:sp>
        <p:nvSpPr>
          <p:cNvPr id="9" name="Shape 7"/>
          <p:cNvSpPr/>
          <p:nvPr/>
        </p:nvSpPr>
        <p:spPr>
          <a:xfrm>
            <a:off x="7402354" y="1535549"/>
            <a:ext cx="392073" cy="392073"/>
          </a:xfrm>
          <a:prstGeom prst="roundRect">
            <a:avLst>
              <a:gd name="adj" fmla="val 20002"/>
            </a:avLst>
          </a:prstGeom>
          <a:solidFill>
            <a:srgbClr val="E0D7F4"/>
          </a:solidFill>
          <a:ln w="7620">
            <a:solidFill>
              <a:srgbClr val="C6BDDA"/>
            </a:solidFill>
            <a:prstDash val="solid"/>
          </a:ln>
        </p:spPr>
      </p:sp>
      <p:sp>
        <p:nvSpPr>
          <p:cNvPr id="10" name="Text 8"/>
          <p:cNvSpPr/>
          <p:nvPr/>
        </p:nvSpPr>
        <p:spPr>
          <a:xfrm>
            <a:off x="7526179" y="1568172"/>
            <a:ext cx="144304" cy="326827"/>
          </a:xfrm>
          <a:prstGeom prst="rect">
            <a:avLst/>
          </a:prstGeom>
          <a:noFill/>
          <a:ln/>
        </p:spPr>
        <p:txBody>
          <a:bodyPr wrap="none" rtlCol="0" anchor="t"/>
          <a:lstStyle/>
          <a:p>
            <a:pPr marL="0" indent="0" algn="ctr">
              <a:lnSpc>
                <a:spcPts val="2573"/>
              </a:lnSpc>
              <a:buNone/>
            </a:pPr>
            <a:r>
              <a:rPr lang="en-US" sz="2058" b="1" kern="0" spc="-62" dirty="0">
                <a:solidFill>
                  <a:srgbClr val="272525"/>
                </a:solidFill>
                <a:latin typeface="p22-mackinac-pro" pitchFamily="34" charset="0"/>
                <a:ea typeface="p22-mackinac-pro" pitchFamily="34" charset="-122"/>
                <a:cs typeface="p22-mackinac-pro" pitchFamily="34" charset="-120"/>
              </a:rPr>
              <a:t>2</a:t>
            </a:r>
            <a:endParaRPr lang="en-US" sz="2058" dirty="0"/>
          </a:p>
        </p:txBody>
      </p:sp>
      <p:sp>
        <p:nvSpPr>
          <p:cNvPr id="11" name="Text 9"/>
          <p:cNvSpPr/>
          <p:nvPr/>
        </p:nvSpPr>
        <p:spPr>
          <a:xfrm>
            <a:off x="7968615" y="1568172"/>
            <a:ext cx="2091214" cy="326827"/>
          </a:xfrm>
          <a:prstGeom prst="rect">
            <a:avLst/>
          </a:prstGeom>
          <a:noFill/>
          <a:ln/>
        </p:spPr>
        <p:txBody>
          <a:bodyPr wrap="none" rtlCol="0" anchor="t"/>
          <a:lstStyle/>
          <a:p>
            <a:pPr marL="0" indent="0">
              <a:lnSpc>
                <a:spcPts val="2573"/>
              </a:lnSpc>
              <a:buNone/>
            </a:pPr>
            <a:r>
              <a:rPr lang="en-US" sz="2058" b="1" kern="0" spc="-62" dirty="0">
                <a:solidFill>
                  <a:srgbClr val="272525"/>
                </a:solidFill>
                <a:latin typeface="p22-mackinac-pro" pitchFamily="34" charset="0"/>
                <a:ea typeface="p22-mackinac-pro" pitchFamily="34" charset="-122"/>
              </a:rPr>
              <a:t>Water Bodies</a:t>
            </a:r>
            <a:endParaRPr lang="en-US" sz="2058" dirty="0"/>
          </a:p>
        </p:txBody>
      </p:sp>
      <p:sp>
        <p:nvSpPr>
          <p:cNvPr id="12" name="Text 10"/>
          <p:cNvSpPr/>
          <p:nvPr/>
        </p:nvSpPr>
        <p:spPr>
          <a:xfrm>
            <a:off x="7968615" y="1999536"/>
            <a:ext cx="3485674" cy="836533"/>
          </a:xfrm>
          <a:prstGeom prst="rect">
            <a:avLst/>
          </a:prstGeom>
          <a:noFill/>
          <a:ln/>
        </p:spPr>
        <p:txBody>
          <a:bodyPr wrap="square" rtlCol="0" anchor="t"/>
          <a:lstStyle/>
          <a:p>
            <a:pPr marL="0" indent="0">
              <a:lnSpc>
                <a:spcPts val="2196"/>
              </a:lnSpc>
              <a:buNone/>
            </a:pPr>
            <a:r>
              <a:rPr lang="en-US" sz="1372" dirty="0"/>
              <a:t>locate various places where lakes , ponds etc.. located inside the city.</a:t>
            </a:r>
          </a:p>
        </p:txBody>
      </p:sp>
      <p:sp>
        <p:nvSpPr>
          <p:cNvPr id="13" name="Shape 11"/>
          <p:cNvSpPr/>
          <p:nvPr/>
        </p:nvSpPr>
        <p:spPr>
          <a:xfrm>
            <a:off x="3176230" y="3173611"/>
            <a:ext cx="392073" cy="392073"/>
          </a:xfrm>
          <a:prstGeom prst="roundRect">
            <a:avLst>
              <a:gd name="adj" fmla="val 20002"/>
            </a:avLst>
          </a:prstGeom>
          <a:solidFill>
            <a:srgbClr val="E0D7F4"/>
          </a:solidFill>
          <a:ln w="7620">
            <a:solidFill>
              <a:srgbClr val="C6BDDA"/>
            </a:solidFill>
            <a:prstDash val="solid"/>
          </a:ln>
        </p:spPr>
      </p:sp>
      <p:sp>
        <p:nvSpPr>
          <p:cNvPr id="14" name="Text 12"/>
          <p:cNvSpPr/>
          <p:nvPr/>
        </p:nvSpPr>
        <p:spPr>
          <a:xfrm>
            <a:off x="3297912" y="3206234"/>
            <a:ext cx="148709" cy="326827"/>
          </a:xfrm>
          <a:prstGeom prst="rect">
            <a:avLst/>
          </a:prstGeom>
          <a:noFill/>
          <a:ln/>
        </p:spPr>
        <p:txBody>
          <a:bodyPr wrap="none" rtlCol="0" anchor="t"/>
          <a:lstStyle/>
          <a:p>
            <a:pPr marL="0" indent="0" algn="ctr">
              <a:lnSpc>
                <a:spcPts val="2573"/>
              </a:lnSpc>
              <a:buNone/>
            </a:pPr>
            <a:r>
              <a:rPr lang="en-US" sz="2058" b="1" kern="0" spc="-62" dirty="0">
                <a:solidFill>
                  <a:srgbClr val="272525"/>
                </a:solidFill>
                <a:latin typeface="p22-mackinac-pro" pitchFamily="34" charset="0"/>
                <a:ea typeface="p22-mackinac-pro" pitchFamily="34" charset="-122"/>
                <a:cs typeface="p22-mackinac-pro" pitchFamily="34" charset="-120"/>
              </a:rPr>
              <a:t>3</a:t>
            </a:r>
            <a:endParaRPr lang="en-US" sz="2058" dirty="0"/>
          </a:p>
        </p:txBody>
      </p:sp>
      <p:sp>
        <p:nvSpPr>
          <p:cNvPr id="15" name="Text 13"/>
          <p:cNvSpPr/>
          <p:nvPr/>
        </p:nvSpPr>
        <p:spPr>
          <a:xfrm>
            <a:off x="3742492" y="3206234"/>
            <a:ext cx="2091214" cy="326827"/>
          </a:xfrm>
          <a:prstGeom prst="rect">
            <a:avLst/>
          </a:prstGeom>
          <a:noFill/>
          <a:ln/>
        </p:spPr>
        <p:txBody>
          <a:bodyPr wrap="none" rtlCol="0" anchor="t"/>
          <a:lstStyle/>
          <a:p>
            <a:pPr marL="0" indent="0">
              <a:lnSpc>
                <a:spcPts val="2573"/>
              </a:lnSpc>
              <a:buNone/>
            </a:pPr>
            <a:r>
              <a:rPr lang="en-US" sz="2058" b="1" kern="0" spc="-62" dirty="0">
                <a:solidFill>
                  <a:srgbClr val="272525"/>
                </a:solidFill>
                <a:latin typeface="p22-mackinac-pro" pitchFamily="34" charset="0"/>
                <a:ea typeface="p22-mackinac-pro" pitchFamily="34" charset="-122"/>
              </a:rPr>
              <a:t>Tank Layer</a:t>
            </a:r>
            <a:endParaRPr lang="en-US" sz="2058" dirty="0"/>
          </a:p>
        </p:txBody>
      </p:sp>
      <p:sp>
        <p:nvSpPr>
          <p:cNvPr id="16" name="Text 14"/>
          <p:cNvSpPr/>
          <p:nvPr/>
        </p:nvSpPr>
        <p:spPr>
          <a:xfrm>
            <a:off x="3742492" y="3637598"/>
            <a:ext cx="3485674" cy="836533"/>
          </a:xfrm>
          <a:prstGeom prst="rect">
            <a:avLst/>
          </a:prstGeom>
          <a:noFill/>
          <a:ln/>
        </p:spPr>
        <p:txBody>
          <a:bodyPr wrap="square" rtlCol="0" anchor="t"/>
          <a:lstStyle/>
          <a:p>
            <a:pPr marL="0" indent="0">
              <a:lnSpc>
                <a:spcPts val="2196"/>
              </a:lnSpc>
              <a:buNone/>
            </a:pPr>
            <a:r>
              <a:rPr lang="en-US" sz="1372" dirty="0"/>
              <a:t>locate various storage facilities of water in the city</a:t>
            </a:r>
          </a:p>
        </p:txBody>
      </p:sp>
      <p:sp>
        <p:nvSpPr>
          <p:cNvPr id="17" name="Shape 15"/>
          <p:cNvSpPr/>
          <p:nvPr/>
        </p:nvSpPr>
        <p:spPr>
          <a:xfrm>
            <a:off x="7402354" y="3173611"/>
            <a:ext cx="392073" cy="392073"/>
          </a:xfrm>
          <a:prstGeom prst="roundRect">
            <a:avLst>
              <a:gd name="adj" fmla="val 20002"/>
            </a:avLst>
          </a:prstGeom>
          <a:solidFill>
            <a:srgbClr val="E0D7F4"/>
          </a:solidFill>
          <a:ln w="7620">
            <a:solidFill>
              <a:srgbClr val="C6BDDA"/>
            </a:solidFill>
            <a:prstDash val="solid"/>
          </a:ln>
        </p:spPr>
      </p:sp>
      <p:sp>
        <p:nvSpPr>
          <p:cNvPr id="18" name="Text 16"/>
          <p:cNvSpPr/>
          <p:nvPr/>
        </p:nvSpPr>
        <p:spPr>
          <a:xfrm>
            <a:off x="7519988" y="3206234"/>
            <a:ext cx="156805" cy="326827"/>
          </a:xfrm>
          <a:prstGeom prst="rect">
            <a:avLst/>
          </a:prstGeom>
          <a:noFill/>
          <a:ln/>
        </p:spPr>
        <p:txBody>
          <a:bodyPr wrap="none" rtlCol="0" anchor="t"/>
          <a:lstStyle/>
          <a:p>
            <a:pPr marL="0" indent="0" algn="ctr">
              <a:lnSpc>
                <a:spcPts val="2573"/>
              </a:lnSpc>
              <a:buNone/>
            </a:pPr>
            <a:r>
              <a:rPr lang="en-US" sz="2058" b="1" kern="0" spc="-62" dirty="0">
                <a:solidFill>
                  <a:srgbClr val="272525"/>
                </a:solidFill>
                <a:latin typeface="p22-mackinac-pro" pitchFamily="34" charset="0"/>
                <a:ea typeface="p22-mackinac-pro" pitchFamily="34" charset="-122"/>
                <a:cs typeface="p22-mackinac-pro" pitchFamily="34" charset="-120"/>
              </a:rPr>
              <a:t>4</a:t>
            </a:r>
            <a:endParaRPr lang="en-US" sz="2058" dirty="0"/>
          </a:p>
        </p:txBody>
      </p:sp>
      <p:sp>
        <p:nvSpPr>
          <p:cNvPr id="19" name="Text 17"/>
          <p:cNvSpPr/>
          <p:nvPr/>
        </p:nvSpPr>
        <p:spPr>
          <a:xfrm>
            <a:off x="7980685" y="3190703"/>
            <a:ext cx="2091214" cy="326827"/>
          </a:xfrm>
          <a:prstGeom prst="rect">
            <a:avLst/>
          </a:prstGeom>
          <a:noFill/>
          <a:ln/>
        </p:spPr>
        <p:txBody>
          <a:bodyPr wrap="none" rtlCol="0" anchor="t"/>
          <a:lstStyle/>
          <a:p>
            <a:pPr marL="0" indent="0">
              <a:lnSpc>
                <a:spcPts val="2573"/>
              </a:lnSpc>
              <a:buNone/>
            </a:pPr>
            <a:r>
              <a:rPr lang="en-US" sz="2058" b="1" kern="0" spc="-62" dirty="0">
                <a:solidFill>
                  <a:srgbClr val="272525"/>
                </a:solidFill>
                <a:latin typeface="p22-mackinac-pro" pitchFamily="34" charset="0"/>
                <a:ea typeface="p22-mackinac-pro" pitchFamily="34" charset="-122"/>
              </a:rPr>
              <a:t>Forest , vegetation Layer</a:t>
            </a:r>
            <a:endParaRPr lang="en-US" sz="2058" dirty="0"/>
          </a:p>
        </p:txBody>
      </p:sp>
      <p:sp>
        <p:nvSpPr>
          <p:cNvPr id="20" name="Text 18"/>
          <p:cNvSpPr/>
          <p:nvPr/>
        </p:nvSpPr>
        <p:spPr>
          <a:xfrm>
            <a:off x="7968615" y="3637598"/>
            <a:ext cx="3485674" cy="1115378"/>
          </a:xfrm>
          <a:prstGeom prst="rect">
            <a:avLst/>
          </a:prstGeom>
          <a:noFill/>
          <a:ln/>
        </p:spPr>
        <p:txBody>
          <a:bodyPr wrap="square" rtlCol="0" anchor="t"/>
          <a:lstStyle/>
          <a:p>
            <a:pPr marL="0" indent="0">
              <a:lnSpc>
                <a:spcPts val="2196"/>
              </a:lnSpc>
              <a:buNone/>
            </a:pPr>
            <a:r>
              <a:rPr lang="en-US" sz="1372" dirty="0">
                <a:solidFill>
                  <a:srgbClr val="272525"/>
                </a:solidFill>
                <a:latin typeface="Eudoxus Sans" pitchFamily="34" charset="0"/>
                <a:ea typeface="Eudoxus Sans" pitchFamily="34" charset="-122"/>
                <a:cs typeface="Eudoxus Sans" pitchFamily="34" charset="-120"/>
              </a:rPr>
              <a:t>Locates existing structures, helping in urban planning, assessing space availability, and potential land use conflicts</a:t>
            </a:r>
            <a:endParaRPr lang="en-US" sz="1372" dirty="0"/>
          </a:p>
        </p:txBody>
      </p:sp>
      <p:sp>
        <p:nvSpPr>
          <p:cNvPr id="21" name="Shape 19"/>
          <p:cNvSpPr/>
          <p:nvPr/>
        </p:nvSpPr>
        <p:spPr>
          <a:xfrm>
            <a:off x="3157834" y="4948832"/>
            <a:ext cx="392073" cy="392073"/>
          </a:xfrm>
          <a:prstGeom prst="roundRect">
            <a:avLst>
              <a:gd name="adj" fmla="val 20002"/>
            </a:avLst>
          </a:prstGeom>
          <a:solidFill>
            <a:srgbClr val="E0D7F4"/>
          </a:solidFill>
          <a:ln w="7620">
            <a:solidFill>
              <a:srgbClr val="C6BDDA"/>
            </a:solidFill>
            <a:prstDash val="solid"/>
          </a:ln>
        </p:spPr>
      </p:sp>
      <p:sp>
        <p:nvSpPr>
          <p:cNvPr id="22" name="Text 20"/>
          <p:cNvSpPr/>
          <p:nvPr/>
        </p:nvSpPr>
        <p:spPr>
          <a:xfrm>
            <a:off x="3279934" y="4983718"/>
            <a:ext cx="141446" cy="45719"/>
          </a:xfrm>
          <a:prstGeom prst="rect">
            <a:avLst/>
          </a:prstGeom>
          <a:noFill/>
          <a:ln/>
        </p:spPr>
        <p:txBody>
          <a:bodyPr wrap="none" rtlCol="0" anchor="t"/>
          <a:lstStyle/>
          <a:p>
            <a:pPr marL="0" indent="0" algn="ctr">
              <a:lnSpc>
                <a:spcPts val="2573"/>
              </a:lnSpc>
              <a:buNone/>
            </a:pPr>
            <a:r>
              <a:rPr lang="en-US" sz="2058" b="1" kern="0" spc="-62" dirty="0">
                <a:solidFill>
                  <a:srgbClr val="272525"/>
                </a:solidFill>
                <a:latin typeface="p22-mackinac-pro" pitchFamily="34" charset="0"/>
                <a:ea typeface="p22-mackinac-pro" pitchFamily="34" charset="-122"/>
                <a:cs typeface="p22-mackinac-pro" pitchFamily="34" charset="-120"/>
              </a:rPr>
              <a:t>5</a:t>
            </a:r>
            <a:endParaRPr lang="en-US" sz="2058" dirty="0"/>
          </a:p>
        </p:txBody>
      </p:sp>
      <p:sp>
        <p:nvSpPr>
          <p:cNvPr id="23" name="Text 21"/>
          <p:cNvSpPr/>
          <p:nvPr/>
        </p:nvSpPr>
        <p:spPr>
          <a:xfrm>
            <a:off x="3724095" y="4948832"/>
            <a:ext cx="2091214" cy="326827"/>
          </a:xfrm>
          <a:prstGeom prst="rect">
            <a:avLst/>
          </a:prstGeom>
          <a:noFill/>
          <a:ln/>
        </p:spPr>
        <p:txBody>
          <a:bodyPr wrap="none" rtlCol="0" anchor="t"/>
          <a:lstStyle/>
          <a:p>
            <a:pPr marL="0" indent="0">
              <a:lnSpc>
                <a:spcPts val="2573"/>
              </a:lnSpc>
              <a:buNone/>
            </a:pPr>
            <a:r>
              <a:rPr lang="en-US" sz="2058" b="1" kern="0" spc="-62" dirty="0">
                <a:solidFill>
                  <a:srgbClr val="272525"/>
                </a:solidFill>
                <a:latin typeface="p22-mackinac-pro" pitchFamily="34" charset="0"/>
                <a:ea typeface="p22-mackinac-pro" pitchFamily="34" charset="-122"/>
                <a:cs typeface="p22-mackinac-pro" pitchFamily="34" charset="-120"/>
              </a:rPr>
              <a:t>Inundation Layer</a:t>
            </a:r>
            <a:endParaRPr lang="en-US" sz="2058" dirty="0"/>
          </a:p>
        </p:txBody>
      </p:sp>
      <p:sp>
        <p:nvSpPr>
          <p:cNvPr id="24" name="Text 22"/>
          <p:cNvSpPr/>
          <p:nvPr/>
        </p:nvSpPr>
        <p:spPr>
          <a:xfrm>
            <a:off x="3742492" y="5554504"/>
            <a:ext cx="3485674" cy="836533"/>
          </a:xfrm>
          <a:prstGeom prst="rect">
            <a:avLst/>
          </a:prstGeom>
          <a:noFill/>
          <a:ln/>
        </p:spPr>
        <p:txBody>
          <a:bodyPr wrap="square" rtlCol="0" anchor="t"/>
          <a:lstStyle/>
          <a:p>
            <a:pPr marL="0" indent="0">
              <a:lnSpc>
                <a:spcPts val="2196"/>
              </a:lnSpc>
              <a:buNone/>
            </a:pPr>
            <a:r>
              <a:rPr lang="en-US" sz="1372" dirty="0"/>
              <a:t>locate areas of flooding in the city caused by uneven flow of water through drains.</a:t>
            </a:r>
          </a:p>
        </p:txBody>
      </p:sp>
      <p:sp>
        <p:nvSpPr>
          <p:cNvPr id="25" name="Shape 23"/>
          <p:cNvSpPr/>
          <p:nvPr/>
        </p:nvSpPr>
        <p:spPr>
          <a:xfrm>
            <a:off x="7402354" y="5090517"/>
            <a:ext cx="392073" cy="392073"/>
          </a:xfrm>
          <a:prstGeom prst="roundRect">
            <a:avLst>
              <a:gd name="adj" fmla="val 20002"/>
            </a:avLst>
          </a:prstGeom>
          <a:solidFill>
            <a:srgbClr val="E0D7F4"/>
          </a:solidFill>
          <a:ln w="7620">
            <a:solidFill>
              <a:srgbClr val="C6BDDA"/>
            </a:solidFill>
            <a:prstDash val="solid"/>
          </a:ln>
        </p:spPr>
      </p:sp>
      <p:sp>
        <p:nvSpPr>
          <p:cNvPr id="26" name="Text 24"/>
          <p:cNvSpPr/>
          <p:nvPr/>
        </p:nvSpPr>
        <p:spPr>
          <a:xfrm>
            <a:off x="7520821" y="5123140"/>
            <a:ext cx="155019" cy="326827"/>
          </a:xfrm>
          <a:prstGeom prst="rect">
            <a:avLst/>
          </a:prstGeom>
          <a:noFill/>
          <a:ln/>
        </p:spPr>
        <p:txBody>
          <a:bodyPr wrap="none" rtlCol="0" anchor="t"/>
          <a:lstStyle/>
          <a:p>
            <a:pPr marL="0" indent="0" algn="ctr">
              <a:lnSpc>
                <a:spcPts val="2573"/>
              </a:lnSpc>
              <a:buNone/>
            </a:pPr>
            <a:r>
              <a:rPr lang="en-US" sz="2058" b="1" kern="0" spc="-62" dirty="0">
                <a:solidFill>
                  <a:srgbClr val="272525"/>
                </a:solidFill>
                <a:latin typeface="p22-mackinac-pro" pitchFamily="34" charset="0"/>
                <a:ea typeface="p22-mackinac-pro" pitchFamily="34" charset="-122"/>
                <a:cs typeface="p22-mackinac-pro" pitchFamily="34" charset="-120"/>
              </a:rPr>
              <a:t>6</a:t>
            </a:r>
            <a:endParaRPr lang="en-US" sz="2058" dirty="0"/>
          </a:p>
        </p:txBody>
      </p:sp>
      <p:sp>
        <p:nvSpPr>
          <p:cNvPr id="27" name="Text 25"/>
          <p:cNvSpPr/>
          <p:nvPr/>
        </p:nvSpPr>
        <p:spPr>
          <a:xfrm>
            <a:off x="7968615" y="5123140"/>
            <a:ext cx="2091214" cy="326827"/>
          </a:xfrm>
          <a:prstGeom prst="rect">
            <a:avLst/>
          </a:prstGeom>
          <a:noFill/>
          <a:ln/>
        </p:spPr>
        <p:txBody>
          <a:bodyPr wrap="none" rtlCol="0" anchor="t"/>
          <a:lstStyle/>
          <a:p>
            <a:pPr marL="0" indent="0">
              <a:lnSpc>
                <a:spcPts val="2573"/>
              </a:lnSpc>
              <a:buNone/>
            </a:pPr>
            <a:r>
              <a:rPr lang="en-US" sz="2058" b="1" kern="0" spc="-62" dirty="0">
                <a:solidFill>
                  <a:srgbClr val="272525"/>
                </a:solidFill>
                <a:latin typeface="p22-mackinac-pro" pitchFamily="34" charset="0"/>
                <a:ea typeface="p22-mackinac-pro" pitchFamily="34" charset="-122"/>
              </a:rPr>
              <a:t>Structures Layer</a:t>
            </a:r>
            <a:endParaRPr lang="en-US" sz="2058" dirty="0"/>
          </a:p>
        </p:txBody>
      </p:sp>
      <p:sp>
        <p:nvSpPr>
          <p:cNvPr id="28" name="Text 26"/>
          <p:cNvSpPr/>
          <p:nvPr/>
        </p:nvSpPr>
        <p:spPr>
          <a:xfrm>
            <a:off x="7968615" y="5554504"/>
            <a:ext cx="3485674" cy="836533"/>
          </a:xfrm>
          <a:prstGeom prst="rect">
            <a:avLst/>
          </a:prstGeom>
          <a:noFill/>
          <a:ln/>
        </p:spPr>
        <p:txBody>
          <a:bodyPr wrap="square" rtlCol="0" anchor="t"/>
          <a:lstStyle/>
          <a:p>
            <a:pPr marL="0" indent="0">
              <a:lnSpc>
                <a:spcPts val="2196"/>
              </a:lnSpc>
              <a:buNone/>
            </a:pPr>
            <a:r>
              <a:rPr lang="en-US" sz="1372" dirty="0"/>
              <a:t>points to various bridges or culverts built across the drain line or river flow channels </a:t>
            </a:r>
            <a:r>
              <a:rPr lang="en-US" sz="1372" dirty="0" err="1"/>
              <a:t>etc</a:t>
            </a:r>
            <a:endParaRPr lang="en-US" sz="1372" dirty="0"/>
          </a:p>
        </p:txBody>
      </p:sp>
      <p:sp>
        <p:nvSpPr>
          <p:cNvPr id="30" name="Text 28"/>
          <p:cNvSpPr/>
          <p:nvPr/>
        </p:nvSpPr>
        <p:spPr>
          <a:xfrm>
            <a:off x="3303508" y="6761202"/>
            <a:ext cx="137517" cy="326827"/>
          </a:xfrm>
          <a:prstGeom prst="rect">
            <a:avLst/>
          </a:prstGeom>
          <a:noFill/>
          <a:ln/>
        </p:spPr>
        <p:txBody>
          <a:bodyPr wrap="none" rtlCol="0" anchor="t"/>
          <a:lstStyle/>
          <a:p>
            <a:pPr marL="0" indent="0" algn="ctr">
              <a:lnSpc>
                <a:spcPts val="2573"/>
              </a:lnSpc>
              <a:buNone/>
            </a:pPr>
            <a:endParaRPr lang="en-US" sz="2058" dirty="0"/>
          </a:p>
        </p:txBody>
      </p:sp>
      <p:sp>
        <p:nvSpPr>
          <p:cNvPr id="31" name="Text 29"/>
          <p:cNvSpPr/>
          <p:nvPr/>
        </p:nvSpPr>
        <p:spPr>
          <a:xfrm>
            <a:off x="3742492" y="6761202"/>
            <a:ext cx="2185868" cy="326827"/>
          </a:xfrm>
          <a:prstGeom prst="rect">
            <a:avLst/>
          </a:prstGeom>
          <a:noFill/>
          <a:ln/>
        </p:spPr>
        <p:txBody>
          <a:bodyPr wrap="none" rtlCol="0" anchor="t"/>
          <a:lstStyle/>
          <a:p>
            <a:pPr marL="0" indent="0">
              <a:lnSpc>
                <a:spcPts val="2573"/>
              </a:lnSpc>
              <a:buNone/>
            </a:pPr>
            <a:endParaRPr lang="en-US" sz="2058" dirty="0"/>
          </a:p>
        </p:txBody>
      </p:sp>
      <p:sp>
        <p:nvSpPr>
          <p:cNvPr id="32" name="Text 30"/>
          <p:cNvSpPr/>
          <p:nvPr/>
        </p:nvSpPr>
        <p:spPr>
          <a:xfrm>
            <a:off x="3742492" y="7192566"/>
            <a:ext cx="7711678" cy="557689"/>
          </a:xfrm>
          <a:prstGeom prst="rect">
            <a:avLst/>
          </a:prstGeom>
          <a:noFill/>
          <a:ln/>
        </p:spPr>
        <p:txBody>
          <a:bodyPr wrap="square" rtlCol="0" anchor="t"/>
          <a:lstStyle/>
          <a:p>
            <a:pPr marL="0" indent="0">
              <a:lnSpc>
                <a:spcPts val="2196"/>
              </a:lnSpc>
              <a:buNone/>
            </a:pPr>
            <a:endParaRPr lang="en-US" sz="1372"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TotalTime>
  <Words>456</Words>
  <Application>Microsoft Office PowerPoint</Application>
  <PresentationFormat>Custom</PresentationFormat>
  <Paragraphs>64</Paragraphs>
  <Slides>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Eudoxus Sans</vt:lpstr>
      <vt:lpstr>p22-mackinac-pro</vt:lpstr>
      <vt:lpstr>Söhne</vt:lpstr>
      <vt:lpstr>Office Theme</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Eswar Sri Satya Sai</cp:lastModifiedBy>
  <cp:revision>8</cp:revision>
  <dcterms:created xsi:type="dcterms:W3CDTF">2024-02-18T19:36:04Z</dcterms:created>
  <dcterms:modified xsi:type="dcterms:W3CDTF">2024-02-19T16:57:20Z</dcterms:modified>
</cp:coreProperties>
</file>